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72" r:id="rId3"/>
    <p:sldId id="257" r:id="rId4"/>
    <p:sldId id="278" r:id="rId5"/>
    <p:sldId id="271" r:id="rId6"/>
    <p:sldId id="275" r:id="rId7"/>
    <p:sldId id="258" r:id="rId8"/>
    <p:sldId id="260" r:id="rId9"/>
    <p:sldId id="262" r:id="rId10"/>
    <p:sldId id="259" r:id="rId11"/>
    <p:sldId id="263" r:id="rId12"/>
    <p:sldId id="264" r:id="rId13"/>
    <p:sldId id="268" r:id="rId14"/>
    <p:sldId id="270" r:id="rId15"/>
    <p:sldId id="265" r:id="rId16"/>
    <p:sldId id="279" r:id="rId17"/>
    <p:sldId id="273" r:id="rId18"/>
    <p:sldId id="280" r:id="rId19"/>
    <p:sldId id="281" r:id="rId20"/>
    <p:sldId id="269" r:id="rId21"/>
    <p:sldId id="266" r:id="rId22"/>
    <p:sldId id="277" r:id="rId23"/>
    <p:sldId id="267" r:id="rId24"/>
    <p:sldId id="27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1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5FAF6-A3F3-45EB-83AE-D7BC2BF943C2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EAECA-FDDA-4B9C-9D5B-A1FD12821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56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8200" y="3602037"/>
            <a:ext cx="2693092" cy="272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34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39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162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marL="0">
              <a:defRPr sz="3600" baseline="0"/>
            </a:lvl1pPr>
          </a:lstStyle>
          <a:p>
            <a:r>
              <a:rPr lang="en-US" dirty="0" smtClean="0"/>
              <a:t>FY 2022 TN-510 </a:t>
            </a:r>
            <a:r>
              <a:rPr lang="en-US" dirty="0" err="1" smtClean="0"/>
              <a:t>CoC</a:t>
            </a:r>
            <a:r>
              <a:rPr lang="en-US" dirty="0" smtClean="0"/>
              <a:t> Applicant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86950" y="384175"/>
            <a:ext cx="146685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66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600" y="903288"/>
            <a:ext cx="2338184" cy="236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67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FY 2022 TN-510 </a:t>
            </a:r>
            <a:r>
              <a:rPr lang="en-US" dirty="0" err="1" smtClean="0"/>
              <a:t>CoC</a:t>
            </a:r>
            <a:r>
              <a:rPr lang="en-US" dirty="0" smtClean="0"/>
              <a:t> Applicant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2200" y="168275"/>
            <a:ext cx="1697220" cy="171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074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2200" y="150813"/>
            <a:ext cx="1722295" cy="174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44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2200" y="150813"/>
            <a:ext cx="1722295" cy="174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652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8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8/10/2022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9BBCAA-9E77-495F-AEA0-27AEA9D77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22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8/10/2022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89BBCAA-9E77-495F-AEA0-27AEA9D7792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25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shanley.deignan@parkcenternashville.org" TargetMode="External"/><Relationship Id="rId2" Type="http://schemas.openxmlformats.org/officeDocument/2006/relationships/hyperlink" Target="mailto:Kristen.Swann@yourlocaluw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oCNOFO@hud.go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udexchange.info/resource/6170/esnaps-101-toolki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Applicant Workshop - </a:t>
            </a:r>
            <a:br>
              <a:rPr lang="en-US" dirty="0" smtClean="0"/>
            </a:br>
            <a:r>
              <a:rPr lang="en-US" dirty="0" smtClean="0"/>
              <a:t>FY2022 Continuum of Care Competition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7528794" cy="114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Murfreesboro/Rutherford County </a:t>
            </a:r>
          </a:p>
          <a:p>
            <a:r>
              <a:rPr lang="en-US" dirty="0" smtClean="0"/>
              <a:t>Continuum of care TN-510</a:t>
            </a:r>
          </a:p>
          <a:p>
            <a:r>
              <a:rPr lang="en-US" dirty="0" smtClean="0"/>
              <a:t>August 10, 2022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8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446986"/>
            <a:ext cx="10058400" cy="3422108"/>
          </a:xfrm>
        </p:spPr>
        <p:txBody>
          <a:bodyPr/>
          <a:lstStyle/>
          <a:p>
            <a:r>
              <a:rPr lang="en-US" dirty="0" smtClean="0"/>
              <a:t>Renewal Projects:</a:t>
            </a:r>
          </a:p>
          <a:p>
            <a:endParaRPr lang="en-US" dirty="0" smtClean="0"/>
          </a:p>
          <a:p>
            <a:pPr lvl="2">
              <a:buClrTx/>
            </a:pPr>
            <a:r>
              <a:rPr lang="en-US" dirty="0" smtClean="0"/>
              <a:t> Murfreesboro Housing Authority - PH</a:t>
            </a:r>
          </a:p>
          <a:p>
            <a:pPr lvl="2">
              <a:buClrTx/>
            </a:pPr>
            <a:r>
              <a:rPr lang="en-US" dirty="0" smtClean="0"/>
              <a:t> The Journey Home - PH</a:t>
            </a:r>
          </a:p>
          <a:p>
            <a:pPr lvl="2">
              <a:buClrTx/>
            </a:pPr>
            <a:r>
              <a:rPr lang="en-US" dirty="0" smtClean="0"/>
              <a:t> Domestic Violence Program – Joint TH/PH-RRH</a:t>
            </a:r>
          </a:p>
          <a:p>
            <a:pPr lvl="2">
              <a:buClrTx/>
            </a:pPr>
            <a:r>
              <a:rPr lang="en-US" dirty="0" smtClean="0"/>
              <a:t> Doors of Hope – SSO-CE 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429300"/>
            <a:ext cx="10058400" cy="3439793"/>
          </a:xfrm>
        </p:spPr>
        <p:txBody>
          <a:bodyPr/>
          <a:lstStyle/>
          <a:p>
            <a:pPr algn="ctr"/>
            <a:r>
              <a:rPr lang="en-US" dirty="0" smtClean="0"/>
              <a:t>Rating and Ranking Criteria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Will be posted on 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dirty="0" smtClean="0"/>
              <a:t>ARC </a:t>
            </a:r>
            <a:r>
              <a:rPr lang="en-US" smtClean="0"/>
              <a:t>website soon.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3612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Financial </a:t>
            </a:r>
            <a:r>
              <a:rPr lang="en-US" dirty="0"/>
              <a:t>Management Requirements</a:t>
            </a:r>
          </a:p>
          <a:p>
            <a:r>
              <a:rPr lang="en-US" sz="2600" b="1" dirty="0"/>
              <a:t>§200.302   Financial management.</a:t>
            </a:r>
          </a:p>
          <a:p>
            <a:r>
              <a:rPr lang="en-US" sz="2600" dirty="0"/>
              <a:t>(1) Identification, in its accounts, of all Federal awards received and expended and the Federal programs </a:t>
            </a:r>
            <a:r>
              <a:rPr lang="en-US" sz="2600" dirty="0" smtClean="0"/>
              <a:t>under </a:t>
            </a:r>
            <a:r>
              <a:rPr lang="en-US" sz="2600" dirty="0"/>
              <a:t>which they were received. </a:t>
            </a:r>
            <a:endParaRPr lang="en-US" sz="2600" dirty="0" smtClean="0"/>
          </a:p>
          <a:p>
            <a:r>
              <a:rPr lang="en-US" sz="2600" dirty="0"/>
              <a:t>(2) Accurate, current, and complete disclosure of the financial results </a:t>
            </a:r>
            <a:r>
              <a:rPr lang="en-US" sz="2600" dirty="0" smtClean="0"/>
              <a:t>of </a:t>
            </a:r>
            <a:r>
              <a:rPr lang="en-US" sz="2600" dirty="0"/>
              <a:t>each Federal award or </a:t>
            </a:r>
            <a:r>
              <a:rPr lang="en-US" sz="2600" dirty="0" smtClean="0"/>
              <a:t>program </a:t>
            </a:r>
          </a:p>
          <a:p>
            <a:r>
              <a:rPr lang="en-US" sz="2600" dirty="0"/>
              <a:t>(3) Records that identify adequately the source and application of funds for federally-funded activities. </a:t>
            </a:r>
            <a:endParaRPr lang="en-US" sz="2600" dirty="0" smtClean="0"/>
          </a:p>
          <a:p>
            <a:r>
              <a:rPr lang="en-US" sz="2600" dirty="0"/>
              <a:t>(4) Effective control over, and accountability for, all funds, property, and other assets</a:t>
            </a:r>
            <a:r>
              <a:rPr lang="en-US" sz="2600" dirty="0" smtClean="0"/>
              <a:t>. </a:t>
            </a:r>
          </a:p>
          <a:p>
            <a:r>
              <a:rPr lang="en-US" sz="2600" dirty="0" smtClean="0"/>
              <a:t>(6 &amp; 7) </a:t>
            </a:r>
            <a:r>
              <a:rPr lang="en-US" sz="2600" dirty="0"/>
              <a:t>Written procedures to implement the requirements of </a:t>
            </a:r>
            <a:r>
              <a:rPr lang="en-US" sz="2600" dirty="0" smtClean="0"/>
              <a:t>§200</a:t>
            </a:r>
            <a:endParaRPr lang="en-US" sz="2600" dirty="0"/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1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25% Match for non-leasing projects</a:t>
            </a:r>
          </a:p>
          <a:p>
            <a:endParaRPr lang="en-US" dirty="0"/>
          </a:p>
          <a:p>
            <a:r>
              <a:rPr lang="en-US" dirty="0" smtClean="0"/>
              <a:t>Cash or in-kind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5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Indirect costs</a:t>
            </a:r>
          </a:p>
          <a:p>
            <a:r>
              <a:rPr lang="en-US" dirty="0" smtClean="0"/>
              <a:t>Allowable per terms of </a:t>
            </a:r>
            <a:r>
              <a:rPr lang="en-US" dirty="0" smtClean="0">
                <a:latin typeface="Calibri" panose="020F0502020204030204" pitchFamily="34" charset="0"/>
              </a:rPr>
              <a:t>§200.414</a:t>
            </a:r>
          </a:p>
          <a:p>
            <a:pPr marL="201168" lvl="1" indent="0">
              <a:buClrTx/>
              <a:buNone/>
            </a:pPr>
            <a:r>
              <a:rPr lang="en-US" dirty="0" smtClean="0">
                <a:latin typeface="Calibri" panose="020F0502020204030204" pitchFamily="34" charset="0"/>
              </a:rPr>
              <a:t>           (1) Negotiated Rate – Must be obtained from HUD</a:t>
            </a:r>
          </a:p>
          <a:p>
            <a:pPr marL="201168" lvl="1" indent="0">
              <a:buClrTx/>
              <a:buNone/>
            </a:pPr>
            <a:r>
              <a:rPr lang="en-US" dirty="0" smtClean="0">
                <a:latin typeface="Calibri" panose="020F0502020204030204" pitchFamily="34" charset="0"/>
              </a:rPr>
              <a:t>           (2) 10% </a:t>
            </a:r>
            <a:r>
              <a:rPr lang="en-US" i="1" dirty="0" smtClean="0">
                <a:latin typeface="Calibri" panose="020F0502020204030204" pitchFamily="34" charset="0"/>
              </a:rPr>
              <a:t>de minimis </a:t>
            </a:r>
            <a:r>
              <a:rPr lang="en-US" dirty="0" smtClean="0">
                <a:latin typeface="Calibri" panose="020F0502020204030204" pitchFamily="34" charset="0"/>
              </a:rPr>
              <a:t>rate </a:t>
            </a:r>
          </a:p>
          <a:p>
            <a:r>
              <a:rPr lang="en-US" dirty="0" smtClean="0"/>
              <a:t>See Appendix IV to </a:t>
            </a:r>
            <a:r>
              <a:rPr lang="en-US" dirty="0" smtClean="0">
                <a:latin typeface="Calibri" panose="020F0502020204030204" pitchFamily="34" charset="0"/>
              </a:rPr>
              <a:t>§200 for more details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5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§</a:t>
            </a:r>
            <a:r>
              <a:rPr lang="en-US" b="1" dirty="0"/>
              <a:t>200.303   Internal controls.</a:t>
            </a:r>
          </a:p>
          <a:p>
            <a:r>
              <a:rPr lang="en-US" dirty="0"/>
              <a:t>The non-Federal entity must:</a:t>
            </a:r>
          </a:p>
          <a:p>
            <a:r>
              <a:rPr lang="en-US" dirty="0"/>
              <a:t>(a) Establish and maintain effective internal control over the Federal award that provides reasonable assurance that the non-Federal entity is managing the Federal award in compliance with Federal statutes, regulations, and the terms and conditions of the Federal award.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8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3121883"/>
            <a:ext cx="4937760" cy="3150127"/>
          </a:xfrm>
        </p:spPr>
        <p:txBody>
          <a:bodyPr>
            <a:normAutofit fontScale="92500" lnSpcReduction="20000"/>
          </a:bodyPr>
          <a:lstStyle/>
          <a:p>
            <a:pPr lvl="0">
              <a:buClrTx/>
              <a:buFont typeface="Wingdings" panose="05000000000000000000" pitchFamily="2" charset="2"/>
              <a:buChar char="q"/>
            </a:pPr>
            <a:r>
              <a:rPr lang="en-US" dirty="0" smtClean="0"/>
              <a:t> Non-Discrimination </a:t>
            </a:r>
            <a:endParaRPr lang="en-US" i="1" dirty="0" smtClean="0"/>
          </a:p>
          <a:p>
            <a:pPr lvl="0">
              <a:spcBef>
                <a:spcPts val="600"/>
              </a:spcBef>
              <a:buClrTx/>
              <a:buFont typeface="Wingdings" panose="05000000000000000000" pitchFamily="2" charset="2"/>
              <a:buChar char="q"/>
            </a:pPr>
            <a:r>
              <a:rPr lang="en-US" dirty="0" smtClean="0"/>
              <a:t> Code </a:t>
            </a:r>
            <a:r>
              <a:rPr lang="en-US" dirty="0"/>
              <a:t>of </a:t>
            </a:r>
            <a:r>
              <a:rPr lang="en-US" dirty="0" smtClean="0"/>
              <a:t>Conduct</a:t>
            </a:r>
            <a:endParaRPr lang="en-US" dirty="0"/>
          </a:p>
          <a:p>
            <a:pPr lvl="0">
              <a:spcBef>
                <a:spcPts val="600"/>
              </a:spcBef>
              <a:buClrTx/>
              <a:buFont typeface="Wingdings" panose="05000000000000000000" pitchFamily="2" charset="2"/>
              <a:buChar char="q"/>
            </a:pPr>
            <a:r>
              <a:rPr lang="en-US" dirty="0" smtClean="0"/>
              <a:t> Conflict </a:t>
            </a:r>
            <a:r>
              <a:rPr lang="en-US" dirty="0"/>
              <a:t>of </a:t>
            </a:r>
            <a:r>
              <a:rPr lang="en-US" dirty="0" smtClean="0"/>
              <a:t>Interest</a:t>
            </a:r>
            <a:endParaRPr lang="en-US" dirty="0"/>
          </a:p>
          <a:p>
            <a:pPr lvl="0">
              <a:spcBef>
                <a:spcPts val="600"/>
              </a:spcBef>
              <a:buClrTx/>
              <a:buFont typeface="Wingdings" panose="05000000000000000000" pitchFamily="2" charset="2"/>
              <a:buChar char="q"/>
            </a:pPr>
            <a:r>
              <a:rPr lang="en-US" dirty="0" smtClean="0"/>
              <a:t> Procurement </a:t>
            </a:r>
          </a:p>
          <a:p>
            <a:pPr lvl="0">
              <a:spcBef>
                <a:spcPts val="600"/>
              </a:spcBef>
              <a:buClrTx/>
              <a:buFont typeface="Wingdings" panose="05000000000000000000" pitchFamily="2" charset="2"/>
              <a:buChar char="q"/>
            </a:pPr>
            <a:r>
              <a:rPr lang="en-US" dirty="0" smtClean="0"/>
              <a:t> Grievance </a:t>
            </a:r>
            <a:r>
              <a:rPr lang="en-US" dirty="0"/>
              <a:t>(Staff and Clients) </a:t>
            </a:r>
            <a:endParaRPr lang="en-US" dirty="0" smtClean="0"/>
          </a:p>
          <a:p>
            <a:pPr lvl="0">
              <a:spcBef>
                <a:spcPts val="600"/>
              </a:spcBef>
              <a:buClrTx/>
              <a:buFont typeface="Wingdings" panose="05000000000000000000" pitchFamily="2" charset="2"/>
              <a:buChar char="q"/>
            </a:pPr>
            <a:r>
              <a:rPr lang="en-US" dirty="0" smtClean="0"/>
              <a:t> Termination </a:t>
            </a:r>
            <a:r>
              <a:rPr lang="en-US" dirty="0"/>
              <a:t>(Staff and Clients) </a:t>
            </a:r>
            <a:endParaRPr lang="en-US" dirty="0" smtClean="0"/>
          </a:p>
          <a:p>
            <a:pPr lvl="0">
              <a:spcBef>
                <a:spcPts val="600"/>
              </a:spcBef>
              <a:buClrTx/>
              <a:buFont typeface="Wingdings" panose="05000000000000000000" pitchFamily="2" charset="2"/>
              <a:buChar char="q"/>
            </a:pPr>
            <a:r>
              <a:rPr lang="en-US" dirty="0" smtClean="0"/>
              <a:t> Confidentiality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3121883"/>
            <a:ext cx="4937760" cy="3150128"/>
          </a:xfrm>
        </p:spPr>
        <p:txBody>
          <a:bodyPr>
            <a:normAutofit fontScale="92500" lnSpcReduction="20000"/>
          </a:bodyPr>
          <a:lstStyle/>
          <a:p>
            <a:pPr lvl="0">
              <a:spcBef>
                <a:spcPts val="600"/>
              </a:spcBef>
              <a:buClrTx/>
              <a:buFont typeface="Wingdings" panose="05000000000000000000" pitchFamily="2" charset="2"/>
              <a:buChar char="q"/>
            </a:pPr>
            <a:r>
              <a:rPr lang="en-US" dirty="0" smtClean="0"/>
              <a:t> Record Retention</a:t>
            </a:r>
            <a:endParaRPr lang="en-US" dirty="0"/>
          </a:p>
          <a:p>
            <a:pPr lvl="0">
              <a:spcBef>
                <a:spcPts val="600"/>
              </a:spcBef>
              <a:buClrTx/>
              <a:buFont typeface="Wingdings" panose="05000000000000000000" pitchFamily="2" charset="2"/>
              <a:buChar char="q"/>
            </a:pPr>
            <a:r>
              <a:rPr lang="en-US" dirty="0" smtClean="0"/>
              <a:t> Information Technology</a:t>
            </a:r>
          </a:p>
          <a:p>
            <a:pPr lvl="0">
              <a:spcBef>
                <a:spcPts val="600"/>
              </a:spcBef>
              <a:buClrTx/>
              <a:buFont typeface="Wingdings" panose="05000000000000000000" pitchFamily="2" charset="2"/>
              <a:buChar char="q"/>
            </a:pPr>
            <a:r>
              <a:rPr lang="en-US" dirty="0" smtClean="0"/>
              <a:t> Whistleblower </a:t>
            </a:r>
            <a:r>
              <a:rPr lang="en-US" i="1" dirty="0"/>
              <a:t>(41 USC § 4712)</a:t>
            </a:r>
            <a:endParaRPr lang="en-US" dirty="0"/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q"/>
            </a:pPr>
            <a:r>
              <a:rPr lang="en-US" dirty="0" smtClean="0"/>
              <a:t> Monitoring </a:t>
            </a:r>
          </a:p>
          <a:p>
            <a:pPr marL="0" lvl="0" indent="0">
              <a:spcBef>
                <a:spcPts val="600"/>
              </a:spcBef>
              <a:buClrTx/>
              <a:buNone/>
            </a:pPr>
            <a:r>
              <a:rPr lang="en-US" dirty="0" smtClean="0"/>
              <a:t>If </a:t>
            </a:r>
            <a:r>
              <a:rPr lang="en-US" dirty="0"/>
              <a:t>Housing Activities Involved:</a:t>
            </a:r>
          </a:p>
          <a:p>
            <a:pPr lvl="2">
              <a:spcBef>
                <a:spcPts val="600"/>
              </a:spcBef>
              <a:buClrTx/>
              <a:buFont typeface="Wingdings" panose="05000000000000000000" pitchFamily="2" charset="2"/>
              <a:buChar char="q"/>
            </a:pPr>
            <a:r>
              <a:rPr lang="en-US" dirty="0" smtClean="0"/>
              <a:t> Fair </a:t>
            </a:r>
            <a:r>
              <a:rPr lang="en-US" dirty="0"/>
              <a:t>Housing </a:t>
            </a:r>
            <a:endParaRPr lang="en-US" dirty="0" smtClean="0"/>
          </a:p>
          <a:p>
            <a:pPr lvl="2">
              <a:spcBef>
                <a:spcPts val="600"/>
              </a:spcBef>
              <a:buClrTx/>
              <a:buFont typeface="Wingdings" panose="05000000000000000000" pitchFamily="2" charset="2"/>
              <a:buChar char="q"/>
            </a:pPr>
            <a:r>
              <a:rPr lang="en-US" dirty="0" smtClean="0"/>
              <a:t> Lead-Based Paint</a:t>
            </a:r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87887" y="1983346"/>
            <a:ext cx="962051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At a minimum, the agency must maintain and follow written policies and procedures for the following: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6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Conflict of Interest </a:t>
            </a:r>
          </a:p>
          <a:p>
            <a:r>
              <a:rPr lang="en-US" b="1" dirty="0"/>
              <a:t>§200.112   Conflict of interest.</a:t>
            </a:r>
          </a:p>
          <a:p>
            <a:r>
              <a:rPr lang="en-US" dirty="0" smtClean="0"/>
              <a:t>… The </a:t>
            </a:r>
            <a:r>
              <a:rPr lang="en-US" dirty="0"/>
              <a:t>non-Federal entity must disclose in writing any potential conflict of interest to the Federal awarding agency or pass-through </a:t>
            </a:r>
            <a:r>
              <a:rPr lang="en-US" dirty="0" smtClean="0"/>
              <a:t>entity…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6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dirty="0" smtClean="0"/>
              <a:t>Conflict of Interest </a:t>
            </a:r>
          </a:p>
          <a:p>
            <a:r>
              <a:rPr lang="en-US" sz="3000" b="1" dirty="0"/>
              <a:t>§200.318   General procurement standards.</a:t>
            </a:r>
          </a:p>
          <a:p>
            <a:r>
              <a:rPr lang="en-US" sz="3000" dirty="0"/>
              <a:t>(c)(1) The non-Federal entity must maintain written standards of conduct covering conflicts of interest and governing the actions of its employees engaged in the selection, award and administration of contracts</a:t>
            </a:r>
            <a:r>
              <a:rPr lang="en-US" sz="3000" dirty="0" smtClean="0"/>
              <a:t>. </a:t>
            </a:r>
            <a:r>
              <a:rPr lang="en-US" sz="3000" dirty="0"/>
              <a:t>No employee, officer, or agent may participate in the selection, award, or administration of a contract supported by a Federal award if he or she has a real or apparent conflict of interest. </a:t>
            </a:r>
            <a:endParaRPr lang="en-US" sz="3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2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Conflict of Interest</a:t>
            </a:r>
          </a:p>
          <a:p>
            <a:r>
              <a:rPr lang="en-US" dirty="0" smtClean="0"/>
              <a:t>See §578.95…  </a:t>
            </a:r>
          </a:p>
          <a:p>
            <a:r>
              <a:rPr lang="en-US" dirty="0" smtClean="0"/>
              <a:t>        (a) Procurement</a:t>
            </a:r>
          </a:p>
          <a:p>
            <a:r>
              <a:rPr lang="en-US" dirty="0" smtClean="0"/>
              <a:t>        (b) Continuum of Care Board Members</a:t>
            </a:r>
          </a:p>
          <a:p>
            <a:r>
              <a:rPr lang="en-US" dirty="0" smtClean="0"/>
              <a:t>        (c) Organizational Conflict</a:t>
            </a:r>
          </a:p>
          <a:p>
            <a:r>
              <a:rPr lang="en-US" dirty="0" smtClean="0"/>
              <a:t>        (d) Other Conflicts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9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789920" cy="4168700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US" sz="2400" b="1" dirty="0" smtClean="0"/>
              <a:t>Calendar for Submissions</a:t>
            </a:r>
          </a:p>
          <a:p>
            <a:r>
              <a:rPr lang="en-US" sz="2300" dirty="0" smtClean="0">
                <a:sym typeface="Wingdings" panose="05000000000000000000" pitchFamily="2" charset="2"/>
              </a:rPr>
              <a:t>August 5 – Local Notice Published</a:t>
            </a:r>
          </a:p>
          <a:p>
            <a:r>
              <a:rPr lang="en-US" sz="2300" dirty="0" smtClean="0">
                <a:sym typeface="Wingdings" panose="05000000000000000000" pitchFamily="2" charset="2"/>
              </a:rPr>
              <a:t>August 10 – Applicant Workshop</a:t>
            </a:r>
          </a:p>
          <a:p>
            <a:r>
              <a:rPr lang="en-US" sz="2300" dirty="0" smtClean="0">
                <a:sym typeface="Wingdings" panose="05000000000000000000" pitchFamily="2" charset="2"/>
              </a:rPr>
              <a:t>August 31 – Deadline for Project Submissions in e-snaps</a:t>
            </a:r>
          </a:p>
          <a:p>
            <a:r>
              <a:rPr lang="en-US" sz="2300" dirty="0" smtClean="0">
                <a:sym typeface="Wingdings" panose="05000000000000000000" pitchFamily="2" charset="2"/>
              </a:rPr>
              <a:t>September 1-14 – Rating and Ranking Committee</a:t>
            </a:r>
          </a:p>
          <a:p>
            <a:r>
              <a:rPr lang="en-US" sz="2300" dirty="0" smtClean="0">
                <a:sym typeface="Wingdings" panose="05000000000000000000" pitchFamily="2" charset="2"/>
              </a:rPr>
              <a:t>September 15 – Notification of Action Taken</a:t>
            </a:r>
          </a:p>
          <a:p>
            <a:r>
              <a:rPr lang="en-US" sz="2300" dirty="0" smtClean="0">
                <a:sym typeface="Wingdings" panose="05000000000000000000" pitchFamily="2" charset="2"/>
              </a:rPr>
              <a:t>September 15-27 – Opportunity for Public Comment</a:t>
            </a:r>
          </a:p>
          <a:p>
            <a:r>
              <a:rPr lang="en-US" sz="2300" dirty="0" smtClean="0">
                <a:sym typeface="Wingdings" panose="05000000000000000000" pitchFamily="2" charset="2"/>
              </a:rPr>
              <a:t>September 28 – Collaborative Application As Approved by </a:t>
            </a:r>
            <a:r>
              <a:rPr lang="en-US" sz="2300" dirty="0" err="1" smtClean="0">
                <a:sym typeface="Wingdings" panose="05000000000000000000" pitchFamily="2" charset="2"/>
              </a:rPr>
              <a:t>CoC</a:t>
            </a:r>
            <a:r>
              <a:rPr lang="en-US" sz="2300" dirty="0" smtClean="0">
                <a:sym typeface="Wingdings" panose="05000000000000000000" pitchFamily="2" charset="2"/>
              </a:rPr>
              <a:t> Posted</a:t>
            </a:r>
          </a:p>
          <a:p>
            <a:r>
              <a:rPr lang="en-US" sz="2300" dirty="0" smtClean="0">
                <a:sym typeface="Wingdings" panose="05000000000000000000" pitchFamily="2" charset="2"/>
              </a:rPr>
              <a:t>September 30 – Collaborative Application and Project Ranking Submitted to HUD</a:t>
            </a:r>
          </a:p>
          <a:p>
            <a:endParaRPr lang="en-US" sz="2400" dirty="0" smtClean="0">
              <a:sym typeface="Wingdings" panose="05000000000000000000" pitchFamily="2" charset="2"/>
            </a:endParaRP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5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Record Keeping</a:t>
            </a:r>
          </a:p>
          <a:p>
            <a:pPr marL="0" indent="0">
              <a:buNone/>
            </a:pPr>
            <a:r>
              <a:rPr lang="en-US" dirty="0" smtClean="0"/>
              <a:t>All records related to an award must be kept </a:t>
            </a:r>
          </a:p>
          <a:p>
            <a:pPr marL="514350" indent="-514350">
              <a:buClrTx/>
              <a:buAutoNum type="alphaLcParenR"/>
            </a:pPr>
            <a:r>
              <a:rPr lang="en-US" dirty="0" smtClean="0"/>
              <a:t>A minimum of five (5) years (</a:t>
            </a:r>
            <a:r>
              <a:rPr lang="en-US" i="1" dirty="0" smtClean="0">
                <a:latin typeface="Calibri" panose="020F0502020204030204" pitchFamily="34" charset="0"/>
              </a:rPr>
              <a:t>24 CFR 578.103(c)</a:t>
            </a:r>
            <a:r>
              <a:rPr lang="en-US" dirty="0" smtClean="0">
                <a:latin typeface="Calibri" panose="020F0502020204030204" pitchFamily="34" charset="0"/>
              </a:rPr>
              <a:t>) or</a:t>
            </a:r>
          </a:p>
          <a:p>
            <a:pPr marL="514350" indent="-514350">
              <a:buClrTx/>
              <a:buAutoNum type="alphaLcParenR"/>
            </a:pPr>
            <a:r>
              <a:rPr lang="en-US" dirty="0" smtClean="0">
                <a:latin typeface="Calibri" panose="020F0502020204030204" pitchFamily="34" charset="0"/>
              </a:rPr>
              <a:t>In accordance with agency policy if more than five years.</a:t>
            </a:r>
          </a:p>
          <a:p>
            <a:pPr marL="0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Records to be maintained detailed in §578.103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6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588654"/>
            <a:ext cx="10058400" cy="3280440"/>
          </a:xfrm>
        </p:spPr>
        <p:txBody>
          <a:bodyPr/>
          <a:lstStyle/>
          <a:p>
            <a:pPr algn="ctr"/>
            <a:r>
              <a:rPr lang="en-US" dirty="0" smtClean="0"/>
              <a:t>Award Guidelines Info – NOFO p. 92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7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Why the Collaborative Application Matters </a:t>
            </a:r>
          </a:p>
          <a:p>
            <a:pPr marL="0" indent="0">
              <a:buNone/>
            </a:pPr>
            <a:r>
              <a:rPr lang="en-US" dirty="0" smtClean="0"/>
              <a:t>HUD scores and ranks all Collaborative Applications received. </a:t>
            </a:r>
          </a:p>
          <a:p>
            <a:r>
              <a:rPr lang="en-US" dirty="0" smtClean="0"/>
              <a:t>Available funding is divided into two pots… Tier One funding is allocated starting with the highest rated </a:t>
            </a:r>
            <a:r>
              <a:rPr lang="en-US" dirty="0" err="1" smtClean="0"/>
              <a:t>CoCs</a:t>
            </a:r>
            <a:r>
              <a:rPr lang="en-US" dirty="0" smtClean="0"/>
              <a:t>… once that pot is empty, HUD goes back and funds Tier Two… there is usually nothing left in Tier Two for low-scoring </a:t>
            </a:r>
            <a:r>
              <a:rPr lang="en-US" dirty="0" err="1" smtClean="0"/>
              <a:t>CoCs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</a:t>
            </a:r>
            <a:r>
              <a:rPr lang="en-US" sz="4400" dirty="0" smtClean="0"/>
              <a:t>ᶟ</a:t>
            </a:r>
            <a:r>
              <a:rPr lang="en-US" dirty="0" smtClean="0"/>
              <a:t>ARC members agencies can help produce a higher scoring application… please assist us if we call on you.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1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653048"/>
            <a:ext cx="10058400" cy="3216046"/>
          </a:xfrm>
        </p:spPr>
        <p:txBody>
          <a:bodyPr/>
          <a:lstStyle/>
          <a:p>
            <a:pPr algn="ctr"/>
            <a:r>
              <a:rPr lang="en-US" dirty="0" smtClean="0"/>
              <a:t>Required Attachments – NOFO p. 57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6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51630"/>
            <a:ext cx="10058400" cy="438093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Questions? </a:t>
            </a:r>
          </a:p>
          <a:p>
            <a:r>
              <a:rPr lang="en-US" dirty="0" smtClean="0"/>
              <a:t>Contact </a:t>
            </a:r>
            <a:r>
              <a:rPr lang="en-US" dirty="0" smtClean="0"/>
              <a:t>Kristen Swann </a:t>
            </a:r>
          </a:p>
          <a:p>
            <a:pPr algn="ctr"/>
            <a:r>
              <a:rPr lang="en-US" dirty="0" smtClean="0">
                <a:hlinkClick r:id="rId2"/>
              </a:rPr>
              <a:t>Kristen.Swann@yourlocaluw.org</a:t>
            </a:r>
            <a:endParaRPr lang="en-US" dirty="0" smtClean="0"/>
          </a:p>
          <a:p>
            <a:r>
              <a:rPr lang="en-US" dirty="0" err="1" smtClean="0"/>
              <a:t>Shanley</a:t>
            </a:r>
            <a:r>
              <a:rPr lang="en-US" dirty="0" smtClean="0"/>
              <a:t> </a:t>
            </a:r>
            <a:r>
              <a:rPr lang="en-US" dirty="0" err="1" smtClean="0"/>
              <a:t>Deignan</a:t>
            </a:r>
            <a:endParaRPr lang="en-US" dirty="0" smtClean="0"/>
          </a:p>
          <a:p>
            <a:pPr algn="ctr"/>
            <a:r>
              <a:rPr lang="en-US" dirty="0">
                <a:hlinkClick r:id="rId3"/>
              </a:rPr>
              <a:t>shanley.deignan@parkcenternashville.org</a:t>
            </a:r>
            <a:endParaRPr lang="en-US" dirty="0" smtClean="0"/>
          </a:p>
          <a:p>
            <a:r>
              <a:rPr lang="en-US" dirty="0" smtClean="0"/>
              <a:t>or </a:t>
            </a:r>
            <a:r>
              <a:rPr lang="en-US" dirty="0" smtClean="0"/>
              <a:t>HUD</a:t>
            </a:r>
          </a:p>
          <a:p>
            <a:pPr algn="ctr"/>
            <a:r>
              <a:rPr lang="en-US" dirty="0" smtClean="0">
                <a:hlinkClick r:id="rId4"/>
              </a:rPr>
              <a:t>CoCNOFO@hud.gov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Eligible Applicant Requirements</a:t>
            </a:r>
          </a:p>
          <a:p>
            <a:r>
              <a:rPr lang="en-US" dirty="0" smtClean="0"/>
              <a:t>SAM.gov – Current Registration</a:t>
            </a:r>
          </a:p>
          <a:p>
            <a:r>
              <a:rPr lang="en-US" dirty="0" smtClean="0"/>
              <a:t>UEI – Replaces DUNS</a:t>
            </a:r>
          </a:p>
          <a:p>
            <a:r>
              <a:rPr lang="en-US" dirty="0" smtClean="0"/>
              <a:t>FBOs</a:t>
            </a:r>
          </a:p>
          <a:p>
            <a:r>
              <a:rPr lang="en-US" dirty="0" smtClean="0"/>
              <a:t>§200 Financial Management Requirements</a:t>
            </a:r>
          </a:p>
          <a:p>
            <a:r>
              <a:rPr lang="en-US" dirty="0"/>
              <a:t>§200 Internal </a:t>
            </a:r>
            <a:r>
              <a:rPr lang="en-US" dirty="0" smtClean="0"/>
              <a:t>Controls including Code of Conduct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5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New Projects</a:t>
            </a:r>
          </a:p>
          <a:p>
            <a:r>
              <a:rPr lang="en-US" dirty="0" smtClean="0"/>
              <a:t>Per HUD, new projects not allowed…</a:t>
            </a:r>
          </a:p>
          <a:p>
            <a:r>
              <a:rPr lang="en-US" dirty="0" smtClean="0"/>
              <a:t>Exceptions – 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dirty="0" smtClean="0"/>
              <a:t>Funded through reallocation of funds from renewal projects</a:t>
            </a:r>
          </a:p>
          <a:p>
            <a:pPr marL="384048" lvl="2" indent="0">
              <a:buClrTx/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OR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dirty="0" smtClean="0"/>
              <a:t>R&amp;R Committee determines new project improves system performance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7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submitted using e-snaps</a:t>
            </a:r>
          </a:p>
          <a:p>
            <a:endParaRPr lang="en-US" dirty="0"/>
          </a:p>
          <a:p>
            <a:r>
              <a:rPr lang="en-US" dirty="0" smtClean="0"/>
              <a:t>Allow plenty of time</a:t>
            </a:r>
          </a:p>
          <a:p>
            <a:r>
              <a:rPr lang="en-US" dirty="0" smtClean="0"/>
              <a:t>Suggestion: Start with e-snaps 101 Toolkit</a:t>
            </a:r>
            <a:endParaRPr lang="en-US" dirty="0"/>
          </a:p>
          <a:p>
            <a:r>
              <a:rPr lang="en-US" dirty="0">
                <a:hlinkClick r:id="rId2"/>
              </a:rPr>
              <a:t>https://www.hudexchange.info/resource/6170/esnaps-101-toolkit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3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projects must participate in:</a:t>
            </a:r>
          </a:p>
          <a:p>
            <a:endParaRPr lang="en-US" dirty="0" smtClean="0"/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dirty="0" smtClean="0"/>
              <a:t> HMIS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dirty="0" smtClean="0"/>
              <a:t> Coordinated Entry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dirty="0" smtClean="0"/>
              <a:t> Priority to projects using Housing First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7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583859" cy="40233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Project Eligibility Thresholds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smtClean="0"/>
              <a:t>Provide </a:t>
            </a:r>
            <a:r>
              <a:rPr lang="en-US" dirty="0"/>
              <a:t>evidence of eligibility </a:t>
            </a:r>
            <a:r>
              <a:rPr lang="en-US" dirty="0" smtClean="0"/>
              <a:t>(</a:t>
            </a:r>
            <a:r>
              <a:rPr lang="en-US" dirty="0"/>
              <a:t>nonprofit </a:t>
            </a:r>
            <a:r>
              <a:rPr lang="en-US" dirty="0" smtClean="0"/>
              <a:t>documentation)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smtClean="0"/>
              <a:t>Demonstrate financial </a:t>
            </a:r>
            <a:r>
              <a:rPr lang="en-US" dirty="0"/>
              <a:t>and management capacity and </a:t>
            </a:r>
            <a:r>
              <a:rPr lang="en-US" dirty="0" smtClean="0"/>
              <a:t>experience needed to </a:t>
            </a:r>
            <a:r>
              <a:rPr lang="en-US" dirty="0"/>
              <a:t>carry out the project </a:t>
            </a:r>
            <a:r>
              <a:rPr lang="en-US" dirty="0" smtClean="0"/>
              <a:t> 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smtClean="0"/>
              <a:t>Submit required </a:t>
            </a:r>
            <a:r>
              <a:rPr lang="en-US" dirty="0"/>
              <a:t>certifications specified in this </a:t>
            </a:r>
            <a:r>
              <a:rPr lang="en-US" dirty="0" smtClean="0"/>
              <a:t>NOFO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smtClean="0"/>
              <a:t>Population </a:t>
            </a:r>
            <a:r>
              <a:rPr lang="en-US" dirty="0"/>
              <a:t>to be served must meet program eligibility requirements as described </a:t>
            </a:r>
            <a:r>
              <a:rPr lang="en-US" dirty="0" smtClean="0"/>
              <a:t>in 24 CFR 578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Project Quality Threshold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Housing </a:t>
            </a:r>
            <a:r>
              <a:rPr lang="en-US" dirty="0"/>
              <a:t>and services </a:t>
            </a:r>
            <a:r>
              <a:rPr lang="en-US" dirty="0" smtClean="0"/>
              <a:t>must </a:t>
            </a:r>
            <a:r>
              <a:rPr lang="en-US" dirty="0"/>
              <a:t>be appropriate to the </a:t>
            </a:r>
            <a:r>
              <a:rPr lang="en-US" dirty="0" smtClean="0"/>
              <a:t>needs of program participants.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dirty="0" smtClean="0"/>
              <a:t> HUD assumes renewal projects meet required thresholds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dirty="0" smtClean="0"/>
              <a:t> New projects must meet criteria listed on pp. 49-51 of the FY2022 NOFO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4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Eligible Projects – Project Components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 </a:t>
            </a:r>
          </a:p>
          <a:p>
            <a:pPr marL="806958" lvl="1" indent="-514350">
              <a:buClrTx/>
              <a:buFont typeface="+mj-lt"/>
              <a:buAutoNum type="arabicPeriod"/>
            </a:pPr>
            <a:r>
              <a:rPr lang="en-US" dirty="0" smtClean="0"/>
              <a:t>Permanent Housing: Permanent Supportive Housing or Rapid Rehousing</a:t>
            </a:r>
          </a:p>
          <a:p>
            <a:pPr marL="806958" lvl="1" indent="-514350">
              <a:buClrTx/>
              <a:buFont typeface="+mj-lt"/>
              <a:buAutoNum type="arabicPeriod"/>
            </a:pPr>
            <a:r>
              <a:rPr lang="en-US" dirty="0" smtClean="0"/>
              <a:t>Joint Transitional Housing/Permanent Housing-RRH</a:t>
            </a:r>
          </a:p>
          <a:p>
            <a:pPr marL="806958" lvl="1" indent="-514350">
              <a:buClrTx/>
              <a:buFont typeface="+mj-lt"/>
              <a:buAutoNum type="arabicPeriod"/>
            </a:pPr>
            <a:r>
              <a:rPr lang="en-US" dirty="0" smtClean="0"/>
              <a:t>SSO – Coordinated Entry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BCAA-9E77-495F-AEA0-27AEA9D7792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2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227</TotalTime>
  <Words>688</Words>
  <Application>Microsoft Office PowerPoint</Application>
  <PresentationFormat>Widescreen</PresentationFormat>
  <Paragraphs>170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Retrospect</vt:lpstr>
      <vt:lpstr>Applicant Workshop -  FY2022 Continuum of Care Competition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29</cp:revision>
  <dcterms:created xsi:type="dcterms:W3CDTF">2022-08-07T22:00:03Z</dcterms:created>
  <dcterms:modified xsi:type="dcterms:W3CDTF">2022-08-10T16:32:19Z</dcterms:modified>
</cp:coreProperties>
</file>